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  <p:sldMasterId id="2147483774" r:id="rId3"/>
  </p:sldMasterIdLst>
  <p:notesMasterIdLst>
    <p:notesMasterId r:id="rId42"/>
  </p:notesMasterIdLst>
  <p:sldIdLst>
    <p:sldId id="361" r:id="rId4"/>
    <p:sldId id="365" r:id="rId5"/>
    <p:sldId id="363" r:id="rId6"/>
    <p:sldId id="364" r:id="rId7"/>
    <p:sldId id="367" r:id="rId8"/>
    <p:sldId id="362" r:id="rId9"/>
    <p:sldId id="368" r:id="rId10"/>
    <p:sldId id="369" r:id="rId11"/>
    <p:sldId id="370" r:id="rId12"/>
    <p:sldId id="371" r:id="rId13"/>
    <p:sldId id="373" r:id="rId14"/>
    <p:sldId id="394" r:id="rId15"/>
    <p:sldId id="387" r:id="rId16"/>
    <p:sldId id="388" r:id="rId17"/>
    <p:sldId id="389" r:id="rId18"/>
    <p:sldId id="392" r:id="rId19"/>
    <p:sldId id="390" r:id="rId20"/>
    <p:sldId id="391" r:id="rId21"/>
    <p:sldId id="384" r:id="rId22"/>
    <p:sldId id="385" r:id="rId23"/>
    <p:sldId id="386" r:id="rId24"/>
    <p:sldId id="393" r:id="rId25"/>
    <p:sldId id="329" r:id="rId26"/>
    <p:sldId id="330" r:id="rId27"/>
    <p:sldId id="331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34" r:id="rId36"/>
    <p:sldId id="335" r:id="rId37"/>
    <p:sldId id="336" r:id="rId38"/>
    <p:sldId id="337" r:id="rId39"/>
    <p:sldId id="338" r:id="rId40"/>
    <p:sldId id="382" r:id="rId4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  <p14:sldId id="363"/>
            <p14:sldId id="364"/>
          </p14:sldIdLst>
        </p14:section>
        <p14:section name="모티브 게임 설명" id="{D35AD318-7284-4AEE-8243-FE129809CBB3}">
          <p14:sldIdLst>
            <p14:sldId id="367"/>
            <p14:sldId id="362"/>
            <p14:sldId id="368"/>
            <p14:sldId id="369"/>
            <p14:sldId id="370"/>
            <p14:sldId id="371"/>
            <p14:sldId id="373"/>
          </p14:sldIdLst>
        </p14:section>
        <p14:section name="차별점, 특징 요소" id="{126CFDDB-F60C-43DE-B06C-6BE0808A8973}">
          <p14:sldIdLst>
            <p14:sldId id="394"/>
            <p14:sldId id="387"/>
            <p14:sldId id="388"/>
            <p14:sldId id="389"/>
            <p14:sldId id="392"/>
            <p14:sldId id="390"/>
            <p14:sldId id="391"/>
            <p14:sldId id="384"/>
            <p14:sldId id="385"/>
            <p14:sldId id="386"/>
            <p14:sldId id="393"/>
          </p14:sldIdLst>
        </p14:section>
        <p14:section name="전투, 게임 플레이 방식 설명" id="{AB3DFF31-3BC3-423C-B6DE-875FFF6EA770}">
          <p14:sldIdLst>
            <p14:sldId id="329"/>
            <p14:sldId id="330"/>
            <p14:sldId id="331"/>
          </p14:sldIdLst>
        </p14:section>
        <p14:section name="스토리 컨셉" id="{3E88707D-ACAF-4A6E-8E07-5809CEA7FEC6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2890" autoAdjust="0"/>
  </p:normalViewPr>
  <p:slideViewPr>
    <p:cSldViewPr snapToGrid="0" showGuides="1">
      <p:cViewPr varScale="1">
        <p:scale>
          <a:sx n="109" d="100"/>
          <a:sy n="109" d="100"/>
        </p:scale>
        <p:origin x="600" y="-36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437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72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6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5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1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5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95" r:id="rId17"/>
    <p:sldLayoutId id="21474837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755E-F1FD-48FA-84AD-5A8D695CD2BB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:a16="http://schemas.microsoft.com/office/drawing/2014/main" id="{809000BE-DF50-4BE0-BD73-74B49EC6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F587A28A-276A-41FA-91FB-3ACC66AD75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482F4E95-2E24-4599-A2AB-D399E147D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1A769E-88F8-4789-AF02-7EC22752284E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AEBAF4-E9F5-4215-B5FC-B2468276418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138A64-9B16-4830-A00E-CC23FD8B9D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E29E90-8258-437D-A778-77FD4CF51A6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gif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DA70F-CD5D-4A06-8B0A-387B146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구조물 종류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BCDD41AD-B495-4A34-85C6-89DAA4E4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5085888"/>
              </p:ext>
            </p:extLst>
          </p:nvPr>
        </p:nvGraphicFramePr>
        <p:xfrm>
          <a:off x="419100" y="1270000"/>
          <a:ext cx="113157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472988125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4064024831"/>
                    </a:ext>
                  </a:extLst>
                </a:gridCol>
              </a:tblGrid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개의 스테이지는 각 스테이지 마다 등장하는 테마가 다름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41071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층을 구성하는 요소로 통로도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방과 방을 잇는 용도로 사용됨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 방에서 치열한 전투를 잠시 쉬어 가는 장소로 사용되기도 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통로에서 방의 일부 구조와 몬스터 배치를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291297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65183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1411"/>
                  </a:ext>
                </a:extLst>
              </a:tr>
            </a:tbl>
          </a:graphicData>
        </a:graphic>
      </p:graphicFrame>
      <p:pic>
        <p:nvPicPr>
          <p:cNvPr id="34" name="table">
            <a:extLst>
              <a:ext uri="{FF2B5EF4-FFF2-40B4-BE49-F238E27FC236}">
                <a16:creationId xmlns:a16="http://schemas.microsoft.com/office/drawing/2014/main" id="{95BAD030-B61B-4BF2-8859-135E30FE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70000"/>
            <a:ext cx="4493920" cy="1257300"/>
          </a:xfrm>
          <a:prstGeom prst="rect">
            <a:avLst/>
          </a:prstGeom>
        </p:spPr>
      </p:pic>
      <p:pic>
        <p:nvPicPr>
          <p:cNvPr id="35" name="그림 3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CD1DDB5-88CC-4D82-AA0E-5F9DCDCF5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/>
          <a:stretch/>
        </p:blipFill>
        <p:spPr>
          <a:xfrm>
            <a:off x="1427427" y="2553251"/>
            <a:ext cx="2477265" cy="1231349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04446B03-5645-4B22-9997-D01DB9302A6A}"/>
              </a:ext>
            </a:extLst>
          </p:cNvPr>
          <p:cNvSpPr/>
          <p:nvPr/>
        </p:nvSpPr>
        <p:spPr>
          <a:xfrm>
            <a:off x="1449709" y="2892998"/>
            <a:ext cx="1238633" cy="5730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BDDABF-2022-48B4-AEC9-D8C9D77D8F29}"/>
              </a:ext>
            </a:extLst>
          </p:cNvPr>
          <p:cNvGrpSpPr/>
          <p:nvPr/>
        </p:nvGrpSpPr>
        <p:grpSpPr>
          <a:xfrm>
            <a:off x="644737" y="3937000"/>
            <a:ext cx="928027" cy="1033611"/>
            <a:chOff x="5966037" y="3949409"/>
            <a:chExt cx="928027" cy="1033611"/>
          </a:xfrm>
        </p:grpSpPr>
        <p:pic>
          <p:nvPicPr>
            <p:cNvPr id="38" name="그림 37" descr="컴퓨터이(가) 표시된 사진&#10;&#10;자동 생성된 설명">
              <a:extLst>
                <a:ext uri="{FF2B5EF4-FFF2-40B4-BE49-F238E27FC236}">
                  <a16:creationId xmlns:a16="http://schemas.microsoft.com/office/drawing/2014/main" id="{50F1EC07-05CA-42DB-A4EA-74C7FA47B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5966037" y="3949409"/>
              <a:ext cx="782872" cy="343065"/>
            </a:xfrm>
            <a:prstGeom prst="rect">
              <a:avLst/>
            </a:prstGeom>
          </p:spPr>
        </p:pic>
        <p:pic>
          <p:nvPicPr>
            <p:cNvPr id="39" name="그림 38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606224DA-90AE-4D46-A082-6E32EAB9F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524787" y="4590775"/>
              <a:ext cx="369277" cy="358846"/>
            </a:xfrm>
            <a:prstGeom prst="rect">
              <a:avLst/>
            </a:prstGeom>
          </p:spPr>
        </p:pic>
        <p:pic>
          <p:nvPicPr>
            <p:cNvPr id="40" name="그림 39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81B011A7-9BCE-4237-A23C-8E4C0EFD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4B10C-0291-4B6F-82E3-007765482245}"/>
              </a:ext>
            </a:extLst>
          </p:cNvPr>
          <p:cNvSpPr/>
          <p:nvPr/>
        </p:nvSpPr>
        <p:spPr>
          <a:xfrm>
            <a:off x="1653246" y="3935338"/>
            <a:ext cx="325899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DBE7A2-A609-4F24-A76E-610F56494527}"/>
              </a:ext>
            </a:extLst>
          </p:cNvPr>
          <p:cNvGrpSpPr/>
          <p:nvPr/>
        </p:nvGrpSpPr>
        <p:grpSpPr>
          <a:xfrm>
            <a:off x="5218193" y="3900938"/>
            <a:ext cx="858757" cy="1036274"/>
            <a:chOff x="5916197" y="5425737"/>
            <a:chExt cx="858757" cy="1036274"/>
          </a:xfrm>
        </p:grpSpPr>
        <p:pic>
          <p:nvPicPr>
            <p:cNvPr id="43" name="그림 42" descr="컴퓨터이(가) 표시된 사진&#10;&#10;자동 생성된 설명">
              <a:extLst>
                <a:ext uri="{FF2B5EF4-FFF2-40B4-BE49-F238E27FC236}">
                  <a16:creationId xmlns:a16="http://schemas.microsoft.com/office/drawing/2014/main" id="{140EF330-4AE0-4A12-B81F-688367559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4787" y="5431164"/>
              <a:ext cx="250167" cy="762943"/>
            </a:xfrm>
            <a:prstGeom prst="rect">
              <a:avLst/>
            </a:prstGeom>
          </p:spPr>
        </p:pic>
        <p:pic>
          <p:nvPicPr>
            <p:cNvPr id="44" name="그림 43" descr="컴퓨터이(가) 표시된 사진&#10;&#10;자동 생성된 설명">
              <a:extLst>
                <a:ext uri="{FF2B5EF4-FFF2-40B4-BE49-F238E27FC236}">
                  <a16:creationId xmlns:a16="http://schemas.microsoft.com/office/drawing/2014/main" id="{91B0893D-8B97-4605-ABB3-EB9D36D2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6107307" y="6016918"/>
              <a:ext cx="250166" cy="445093"/>
            </a:xfrm>
            <a:prstGeom prst="rect">
              <a:avLst/>
            </a:prstGeom>
          </p:spPr>
        </p:pic>
        <p:pic>
          <p:nvPicPr>
            <p:cNvPr id="45" name="그림 44" descr="컴퓨터이(가) 표시된 사진&#10;&#10;자동 생성된 설명">
              <a:extLst>
                <a:ext uri="{FF2B5EF4-FFF2-40B4-BE49-F238E27FC236}">
                  <a16:creationId xmlns:a16="http://schemas.microsoft.com/office/drawing/2014/main" id="{4E35D618-E138-4000-9A42-D07C10713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5916197" y="5425737"/>
              <a:ext cx="301925" cy="518763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73E1DD-F63A-4764-9B69-CF0D528E78C9}"/>
              </a:ext>
            </a:extLst>
          </p:cNvPr>
          <p:cNvSpPr/>
          <p:nvPr/>
        </p:nvSpPr>
        <p:spPr>
          <a:xfrm>
            <a:off x="6532533" y="390093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pic>
        <p:nvPicPr>
          <p:cNvPr id="47" name="그림 46" descr="컴퓨터이(가) 표시된 사진&#10;&#10;자동 생성된 설명">
            <a:extLst>
              <a:ext uri="{FF2B5EF4-FFF2-40B4-BE49-F238E27FC236}">
                <a16:creationId xmlns:a16="http://schemas.microsoft.com/office/drawing/2014/main" id="{63A68DE7-2DE1-437B-A637-F9B2C90EF43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858430" y="5142735"/>
            <a:ext cx="345057" cy="10723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E8954A-5DD7-42E2-BC5D-21B0428CD663}"/>
              </a:ext>
            </a:extLst>
          </p:cNvPr>
          <p:cNvSpPr/>
          <p:nvPr/>
        </p:nvSpPr>
        <p:spPr>
          <a:xfrm>
            <a:off x="1566827" y="5070527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26317A86-3210-4ABF-BDC2-9A46D6A407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5409303" y="5199940"/>
            <a:ext cx="552091" cy="477314"/>
          </a:xfrm>
          <a:prstGeom prst="rect">
            <a:avLst/>
          </a:prstGeom>
        </p:spPr>
      </p:pic>
      <p:pic>
        <p:nvPicPr>
          <p:cNvPr id="50" name="그림 49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91DE4B97-BD99-4EF1-90A2-FFA9C9D71A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467964" y="5693431"/>
            <a:ext cx="443221" cy="42323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C1E4D-CEAD-4488-BD86-EF06F04E48FB}"/>
              </a:ext>
            </a:extLst>
          </p:cNvPr>
          <p:cNvSpPr/>
          <p:nvPr/>
        </p:nvSpPr>
        <p:spPr>
          <a:xfrm>
            <a:off x="6532533" y="5040019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막음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A15A3A4-27FA-4D41-BDE0-842E9052F6A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06E7EE-631A-43B0-8EE2-9F081D807AE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187C9D-A0ED-488C-A940-79E1877D417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524985-7047-4817-A9A3-585BD1CD53E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CBCC5B-98C2-4BA4-90D0-FBB8A36EDA9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A6C3391-7001-4F8B-BDD3-DF4E5001E96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C8CB51-7A20-4479-8484-ABC6ACB788DE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8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662420"/>
            <a:ext cx="10515600" cy="474663"/>
          </a:xfrm>
        </p:spPr>
        <p:txBody>
          <a:bodyPr/>
          <a:lstStyle/>
          <a:p>
            <a:r>
              <a:rPr lang="ko-KR" altLang="en-US" dirty="0"/>
              <a:t>무기 </a:t>
            </a:r>
            <a:r>
              <a:rPr lang="en-US" altLang="ko-KR" dirty="0"/>
              <a:t>&amp; </a:t>
            </a:r>
            <a:r>
              <a:rPr lang="ko-KR" altLang="en-US" dirty="0"/>
              <a:t>특성 시스템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B9FBA1-AEC9-489A-862B-6B1CDFAD5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261162"/>
              </p:ext>
            </p:extLst>
          </p:nvPr>
        </p:nvGraphicFramePr>
        <p:xfrm>
          <a:off x="419878" y="1344636"/>
          <a:ext cx="11336694" cy="493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012">
                  <a:extLst>
                    <a:ext uri="{9D8B030D-6E8A-4147-A177-3AD203B41FA5}">
                      <a16:colId xmlns:a16="http://schemas.microsoft.com/office/drawing/2014/main" val="4064926380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74328508"/>
                    </a:ext>
                  </a:extLst>
                </a:gridCol>
                <a:gridCol w="2360645">
                  <a:extLst>
                    <a:ext uri="{9D8B030D-6E8A-4147-A177-3AD203B41FA5}">
                      <a16:colId xmlns:a16="http://schemas.microsoft.com/office/drawing/2014/main" val="1339127411"/>
                    </a:ext>
                  </a:extLst>
                </a:gridCol>
                <a:gridCol w="3051110">
                  <a:extLst>
                    <a:ext uri="{9D8B030D-6E8A-4147-A177-3AD203B41FA5}">
                      <a16:colId xmlns:a16="http://schemas.microsoft.com/office/drawing/2014/main" val="1227736106"/>
                    </a:ext>
                  </a:extLst>
                </a:gridCol>
                <a:gridCol w="569168">
                  <a:extLst>
                    <a:ext uri="{9D8B030D-6E8A-4147-A177-3AD203B41FA5}">
                      <a16:colId xmlns:a16="http://schemas.microsoft.com/office/drawing/2014/main" val="3969914904"/>
                    </a:ext>
                  </a:extLst>
                </a:gridCol>
                <a:gridCol w="3387012">
                  <a:extLst>
                    <a:ext uri="{9D8B030D-6E8A-4147-A177-3AD203B41FA5}">
                      <a16:colId xmlns:a16="http://schemas.microsoft.com/office/drawing/2014/main" val="3228493718"/>
                    </a:ext>
                  </a:extLst>
                </a:gridCol>
              </a:tblGrid>
              <a:tr h="330488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36085"/>
                  </a:ext>
                </a:extLst>
              </a:tr>
              <a:tr h="51749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67284"/>
                  </a:ext>
                </a:extLst>
              </a:tr>
              <a:tr h="211938">
                <a:tc gridSpan="3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60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무기 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614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흰색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256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에너지 소비량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탄 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856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치명타 확률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7340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정확도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사거리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20286"/>
                  </a:ext>
                </a:extLst>
              </a:tr>
              <a:tr h="483760">
                <a:tc rowSpan="2"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포탈을 이동할 때 랜덤확률로 선택할 수 있음</a:t>
                      </a:r>
                      <a:endParaRPr lang="en-US" altLang="ko-KR" sz="105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대체로 한번 선택하면 변경이 불가능 </a:t>
                      </a:r>
                      <a:br>
                        <a:rPr lang="en-US" altLang="ko-KR" sz="1050" dirty="0"/>
                      </a:b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 </a:t>
                      </a:r>
                      <a:r>
                        <a:rPr lang="en-US" altLang="ko-KR" sz="1050" dirty="0"/>
                        <a:t>NPC</a:t>
                      </a:r>
                      <a:r>
                        <a:rPr lang="ko-KR" altLang="en-US" sz="1050" dirty="0"/>
                        <a:t>를 통해 변경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88687"/>
                  </a:ext>
                </a:extLst>
              </a:tr>
              <a:tr h="526999">
                <a:tc gridSpan="3" v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3452"/>
                  </a:ext>
                </a:extLst>
              </a:tr>
              <a:tr h="1609711">
                <a:tc gridSpan="6">
                  <a:txBody>
                    <a:bodyPr/>
                    <a:lstStyle/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특성을 하나씩 쌓아가며 현재 캐릭터에 애착이 생기며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클리어에 대한 가능성을 생각하게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힘들게 쌓은 특성과 무기를 사망과 동시에 잃었을 때 유저는 상실감에 빠지게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근접 무기를 휘둘러 날라오는 적의 탄을 지울 수 있음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특성을 추가하면 해당 요소 또한 변경됨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특성에 따라 자유자제로 게임의 전투 방식이 달라짐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검을 들고 특성으로 적의 탄을 튕겨가며 근접 전투 위주의 플레이 또한 가능해짐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02107"/>
                  </a:ext>
                </a:extLst>
              </a:tr>
            </a:tbl>
          </a:graphicData>
        </a:graphic>
      </p:graphicFrame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4783606" y="1379884"/>
            <a:ext cx="2990126" cy="22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AE6B2F-4309-4405-A82B-12B79926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1767025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EEE4F4D-D1A5-4939-A504-F5CEF084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2256378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8FBDC5A-8541-46F1-AC0F-0D0BB4AD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2721583"/>
            <a:ext cx="401782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05458FD0-E130-4093-913B-22587480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3210936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37697AC7-DE18-4326-8ACF-974365AF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3696479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FC059799-3D96-4E5C-9D8A-BCEEC413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4182022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E063AC06-01AE-4F22-94BE-69B646E26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44636"/>
            <a:ext cx="4344837" cy="109590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19C6551-D49E-4FED-8E7D-3A5588AC2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55915"/>
              </p:ext>
            </p:extLst>
          </p:nvPr>
        </p:nvGraphicFramePr>
        <p:xfrm>
          <a:off x="7460973" y="7399056"/>
          <a:ext cx="4295599" cy="26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677">
                  <a:extLst>
                    <a:ext uri="{9D8B030D-6E8A-4147-A177-3AD203B41FA5}">
                      <a16:colId xmlns:a16="http://schemas.microsoft.com/office/drawing/2014/main" val="1848393416"/>
                    </a:ext>
                  </a:extLst>
                </a:gridCol>
                <a:gridCol w="971087">
                  <a:extLst>
                    <a:ext uri="{9D8B030D-6E8A-4147-A177-3AD203B41FA5}">
                      <a16:colId xmlns:a16="http://schemas.microsoft.com/office/drawing/2014/main" val="2926008255"/>
                    </a:ext>
                  </a:extLst>
                </a:gridCol>
                <a:gridCol w="1959835">
                  <a:extLst>
                    <a:ext uri="{9D8B030D-6E8A-4147-A177-3AD203B41FA5}">
                      <a16:colId xmlns:a16="http://schemas.microsoft.com/office/drawing/2014/main" val="2659221317"/>
                    </a:ext>
                  </a:extLst>
                </a:gridCol>
              </a:tblGrid>
              <a:tr h="37476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73253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흰색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8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83946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에너지 소비량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122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치명타확률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293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02587"/>
                  </a:ext>
                </a:extLst>
              </a:tr>
              <a:tr h="837831">
                <a:tc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94156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6501C9-2971-43ED-A4B0-81797987540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8BBC37-963F-47D4-900B-54A3D84B65F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6B8BFF-0726-4D7E-888C-533EFA5826B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AFD0E7-B72D-4432-83D3-74E605675D9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DD3CCF-75E3-4264-853A-BAF3E2D8914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CB2A25-06C5-4086-9308-FBD27C8D207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B806BC-2959-415B-B799-78D1A71879D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게임과 차별화를 위한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F1B6D-C5DC-45AF-B29E-7544627C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변경하는 것과 추가하는 것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CD77E-A380-43A3-A65F-F71E7AB0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DD952-E1C6-41A6-8402-12D62CD6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상인은 </a:t>
            </a:r>
            <a:r>
              <a:rPr lang="en-US" altLang="ko-KR" sz="800" dirty="0"/>
              <a:t>3~4</a:t>
            </a:r>
            <a:r>
              <a:rPr lang="ko-KR" altLang="en-US" sz="800" dirty="0"/>
              <a:t>개의 아이템을 랜덤으로 가져와 유저에게 판매함</a:t>
            </a:r>
            <a:br>
              <a:rPr lang="en-US" altLang="ko-KR" sz="800" dirty="0"/>
            </a:br>
            <a:r>
              <a:rPr lang="ko-KR" altLang="en-US" sz="800" dirty="0"/>
              <a:t>이때 랜덤으로 해당 아이템에 할인을 적용함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아이템 마다 등급이 있고 해당 등급에 따라 가격이 책정됨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인벤토리에 무기도 함께 저장되며 무기에 부여한 특성을 무기 합성으로 다른 무기로 이전 시키거나 다른 새로운 무기를 획득할 수 있도록 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낮은 단계의 무기로 상대적으로 높은 단계의 무기를 강화할 수 있는 기능도 추가함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유저가 원한다면 특성을 </a:t>
            </a:r>
            <a:r>
              <a:rPr lang="en-US" altLang="ko-KR" sz="800" dirty="0"/>
              <a:t>2</a:t>
            </a:r>
            <a:r>
              <a:rPr lang="ko-KR" altLang="en-US" sz="800" dirty="0"/>
              <a:t>개만 부여할 수 있는 무기를 일정 재료를 투입해 확률적으로 </a:t>
            </a:r>
            <a:r>
              <a:rPr lang="en-US" altLang="ko-KR" sz="800" dirty="0"/>
              <a:t>1</a:t>
            </a:r>
            <a:r>
              <a:rPr lang="ko-KR" altLang="en-US" sz="800" dirty="0"/>
              <a:t>칸 더 늘릴 수 있도록 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유저는 무기의 성능을 테스트 하며 강화와 합성을 통해 장비를 </a:t>
            </a:r>
            <a:r>
              <a:rPr lang="ko-KR" altLang="en-US" sz="800" dirty="0" err="1"/>
              <a:t>파밍하며</a:t>
            </a:r>
            <a:r>
              <a:rPr lang="ko-KR" altLang="en-US" sz="800" dirty="0"/>
              <a:t> 게임을 진행하게 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상인을 다양한 분류로 나누어 각각 특징이 되는 기능을 유저가 활용할 수 있도록 함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일반 상인</a:t>
            </a:r>
            <a:r>
              <a:rPr lang="en-US" altLang="ko-KR" sz="800" dirty="0"/>
              <a:t>, </a:t>
            </a:r>
            <a:r>
              <a:rPr lang="ko-KR" altLang="en-US" sz="800" dirty="0"/>
              <a:t>떠돌이 상인</a:t>
            </a:r>
            <a:r>
              <a:rPr lang="en-US" altLang="ko-KR" sz="800" dirty="0"/>
              <a:t>(</a:t>
            </a:r>
            <a:r>
              <a:rPr lang="ko-KR" altLang="en-US" sz="800" dirty="0"/>
              <a:t>고급 상인</a:t>
            </a:r>
            <a:r>
              <a:rPr lang="en-US" altLang="ko-KR" sz="800" dirty="0"/>
              <a:t>), </a:t>
            </a:r>
            <a:r>
              <a:rPr lang="ko-KR" altLang="en-US" sz="800" dirty="0"/>
              <a:t>떠돌이 암상인</a:t>
            </a:r>
            <a:r>
              <a:rPr lang="en-US" altLang="ko-KR" sz="800" dirty="0"/>
              <a:t>(</a:t>
            </a:r>
            <a:r>
              <a:rPr lang="ko-KR" altLang="en-US" sz="800" dirty="0"/>
              <a:t>재화가 아닌 다른 것의 </a:t>
            </a:r>
            <a:r>
              <a:rPr lang="ko-KR" altLang="en-US" sz="800" dirty="0" err="1"/>
              <a:t>패널티를</a:t>
            </a:r>
            <a:r>
              <a:rPr lang="ko-KR" altLang="en-US" sz="800" dirty="0"/>
              <a:t> 조건으로 좋은 효과의 아이템을 판매</a:t>
            </a:r>
            <a:r>
              <a:rPr lang="en-US" altLang="ko-KR" sz="800" dirty="0"/>
              <a:t>), </a:t>
            </a:r>
            <a:r>
              <a:rPr lang="ko-KR" altLang="en-US" sz="800" dirty="0"/>
              <a:t>효과부여 상인</a:t>
            </a:r>
            <a:r>
              <a:rPr lang="en-US" altLang="ko-KR" sz="800" dirty="0"/>
              <a:t>, </a:t>
            </a:r>
            <a:r>
              <a:rPr lang="ko-KR" altLang="en-US" sz="800" dirty="0"/>
              <a:t>무기 강화 상인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아이템의 등급에 따라 가격을 책정해 두고 해당아이템이 실제 상인이 판매할 때는 최대 </a:t>
            </a:r>
            <a:r>
              <a:rPr lang="en-US" altLang="ko-KR" sz="800" dirty="0"/>
              <a:t>50% </a:t>
            </a:r>
            <a:r>
              <a:rPr lang="ko-KR" altLang="en-US" sz="800" dirty="0"/>
              <a:t>에서</a:t>
            </a:r>
            <a:r>
              <a:rPr lang="en-US" altLang="ko-KR" sz="800" dirty="0"/>
              <a:t> 0% </a:t>
            </a:r>
            <a:r>
              <a:rPr lang="ko-KR" altLang="en-US" sz="800" dirty="0"/>
              <a:t>까지 할인을 적용해 판매하도록 시스템을 구현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던전에서 사용하는 코인으로 아이템을 구매할 수 있지만 잼을 사용해 아이템을 구매할 수 도 있다 </a:t>
            </a:r>
            <a:r>
              <a:rPr lang="en-US" altLang="ko-KR" sz="800" dirty="0"/>
              <a:t>( </a:t>
            </a:r>
            <a:r>
              <a:rPr lang="ko-KR" altLang="en-US" sz="800" dirty="0"/>
              <a:t>대신 해당 방식은 구매 횟수에 따라 점차 가격이 증가하도록 함</a:t>
            </a:r>
            <a:r>
              <a:rPr lang="en-US" altLang="ko-KR" sz="800" dirty="0"/>
              <a:t>, </a:t>
            </a:r>
            <a:r>
              <a:rPr lang="ko-KR" altLang="en-US" sz="800" dirty="0"/>
              <a:t>증가 횟수는 전체 게임에서 관리되어 초기화 되지 않고 계속 쌓인다</a:t>
            </a:r>
            <a:r>
              <a:rPr lang="en-US" altLang="ko-KR" sz="8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800" dirty="0"/>
              <a:t>방을 클리어 하면 방의 정 중앙에 상인이 등장하며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상인의 활용은 </a:t>
            </a:r>
            <a:r>
              <a:rPr lang="en-US" altLang="ko-KR" sz="800" dirty="0"/>
              <a:t>1</a:t>
            </a:r>
            <a:r>
              <a:rPr lang="ko-KR" altLang="en-US" sz="800" dirty="0"/>
              <a:t>회성으로 한번 상인 판매정보를 닫으면 다시 해당 방의 상인을 통해 아이템을 구매할 수 없다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유저가 아이템을 구매할 여건이 되는지 </a:t>
            </a:r>
            <a:r>
              <a:rPr lang="en-US" altLang="ko-KR" sz="800" dirty="0"/>
              <a:t>1</a:t>
            </a:r>
            <a:r>
              <a:rPr lang="ko-KR" altLang="en-US" sz="800" dirty="0"/>
              <a:t>차적으로 상인이 판매하려는 아이템 최소 가격을 기준으로 비교해 유저에게 보여줄지 말지 결정한다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/>
              <a:t>유저가 구입이 불가능하다고 판단되면 상인이 등장해도 상인의 코멘트를 통해 유저가 구입할 아이템이 없다는 것을 알려주고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반대로 있다면 상점창을 열어 구입할 수 있는 아이템이 있다는 것을 보여준다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/>
              <a:t>추가로 유저가 코인 부족으로 원하는 무기를 구입하지 </a:t>
            </a:r>
            <a:r>
              <a:rPr lang="ko-KR" altLang="en-US" sz="800" dirty="0" err="1"/>
              <a:t>못할때</a:t>
            </a:r>
            <a:r>
              <a:rPr lang="ko-KR" altLang="en-US" sz="800" dirty="0"/>
              <a:t> 유저가 사용하는 무기를 </a:t>
            </a:r>
            <a:r>
              <a:rPr lang="ko-KR" altLang="en-US" sz="800" dirty="0" err="1"/>
              <a:t>함꼐</a:t>
            </a:r>
            <a:r>
              <a:rPr lang="ko-KR" altLang="en-US" sz="800" dirty="0"/>
              <a:t> 가격으로 책정해 코인과 함께 대가로 판매하여 무기를 바꿔 착용할 수 있다</a:t>
            </a:r>
            <a:r>
              <a:rPr lang="en-US" altLang="ko-KR" sz="8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ko-KR" altLang="en-US" sz="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443CD-CB7C-436E-90E7-E71032BE14F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C8B46-3DB4-42EF-85D1-CECE87B8B7D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4E1903-0DFC-4466-9F29-1C0E04F80ED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C233C6-EBF9-4A46-994E-5A000CECFA6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DBFA49-3E29-427D-BA94-9AE6E821AFB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33673-7D82-40D9-B710-4379B872D51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1CD866-8C0B-4243-B155-B25731033DC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64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8A83-2876-4780-B876-FC3C152A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중립 구조물의 다양화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19E16-7DA0-4399-AF7C-A760BDE2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E8B9BD-F636-47E6-93A5-16A5198AF8E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8C1B96-67C9-49B6-9EB1-CFBF1564F86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AC77C6-20C8-4D36-979A-61B8D8EE26F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C6253-827B-494F-9B6B-35F1C6D06DF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031710-936E-4693-B9AF-8A80660AC60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4EA8C2-B04A-4556-8435-8B01530AA6D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3D5744-D4C4-4A59-A6EF-A56DF04E58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752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E35A6-DC07-4655-9C10-8D0F18AD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059CB-83D1-465F-A84B-5BC1BDD3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몬스터가 유저가 사용하는 아이템을 최대 하나 소지할 수 있도록 추가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손에 물약을 들고 있는 몬스터가 갑자기 플레이어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일정 체력이 낮아 </a:t>
            </a:r>
            <a:r>
              <a:rPr lang="ko-KR" altLang="en-US" sz="1200" dirty="0" err="1"/>
              <a:t>졌을때</a:t>
            </a:r>
            <a:r>
              <a:rPr lang="ko-KR" altLang="en-US" sz="1200" dirty="0"/>
              <a:t> 직접 물약을 사용해 회복하듯 똑똑한 </a:t>
            </a:r>
            <a:r>
              <a:rPr lang="en-US" altLang="ko-KR" sz="1200" dirty="0"/>
              <a:t>ai</a:t>
            </a:r>
            <a:r>
              <a:rPr lang="ko-KR" altLang="en-US" sz="1200" dirty="0"/>
              <a:t>를 만드는 것이 목표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고급 몬스터는 특징이 되는 스킬을 가지게 되고 일반 공격 보다 높은 우선순위로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공격은 모두 스킬로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스킬을 각 패턴에 맞게 </a:t>
            </a:r>
            <a:r>
              <a:rPr lang="ko-KR" altLang="en-US" sz="1200" dirty="0" err="1"/>
              <a:t>시전된다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하나의 패턴을 실행한 후에는 짧은 시간 경직상태가 되어 다음 공격을 준비하는 시간을 가진다</a:t>
            </a:r>
            <a:r>
              <a:rPr lang="en-US" altLang="ko-KR" sz="1200" dirty="0"/>
              <a:t>. (</a:t>
            </a:r>
            <a:r>
              <a:rPr lang="ko-KR" altLang="en-US" sz="1200" dirty="0"/>
              <a:t>동시에 유저는 보스의 공격을 </a:t>
            </a:r>
            <a:r>
              <a:rPr lang="ko-KR" altLang="en-US" sz="1200" dirty="0" err="1"/>
              <a:t>신경쓰지않고</a:t>
            </a:r>
            <a:r>
              <a:rPr lang="ko-KR" altLang="en-US" sz="1200" dirty="0"/>
              <a:t> 편안하게 딜을 넣을 수 있는 시간이 된다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대신 높은 체력에 조금씩 다른 페이크 동작으로 높은 공략 난이도를 구현하려고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BB9F9A-71DA-48B9-A1CE-D346A531D6F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F61B7F-8E5A-41E7-ADF8-BDC4587DE63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0BFEE-D00B-4F6B-8EE9-1ED9AB65C408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D81207-5E9E-4D79-9010-20E8D1450AE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74FBA-2EFA-47BF-95C9-9B6B2AE16B3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A0EE6-3A96-4218-87C5-572D6A7717D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51B80E-425E-4B62-910D-388DAB5FE4D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02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848FC-FE4A-4072-A930-7A9DAD67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무기의 시스템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9832A6-3BA1-4EEA-BC7F-82386C7E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무기에 대한 추가 정보</a:t>
            </a:r>
            <a:r>
              <a:rPr lang="en-US" altLang="ko-KR" sz="1400" dirty="0"/>
              <a:t>,  </a:t>
            </a:r>
            <a:r>
              <a:rPr lang="ko-KR" altLang="en-US" sz="1400" dirty="0"/>
              <a:t>근접 무기의 공격력에 범주를 주려고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최저 공격력과 최대 공격력으로 범주를 만들고 치명타 확률을 무기에 부여하도록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무기의 성능을 판별하는 기준은 평균 공격력으로 책정되며 부가적으로 치명타 확률이 몇 </a:t>
            </a:r>
            <a:r>
              <a:rPr lang="en-US" altLang="ko-KR" sz="1400" dirty="0"/>
              <a:t>%</a:t>
            </a:r>
            <a:r>
              <a:rPr lang="ko-KR" altLang="en-US" sz="1400" dirty="0"/>
              <a:t>인지가 반영된다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경우 공격력의 범주가 없고 </a:t>
            </a:r>
            <a:r>
              <a:rPr lang="ko-KR" altLang="en-US" sz="1400" dirty="0" err="1"/>
              <a:t>평균데미지가</a:t>
            </a:r>
            <a:r>
              <a:rPr lang="ko-KR" altLang="en-US" sz="1400" dirty="0"/>
              <a:t> 동급의 근거리 무기보다 높게 설정한다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대신 치명타 확률을 </a:t>
            </a:r>
            <a:r>
              <a:rPr lang="ko-KR" altLang="en-US" sz="1400" dirty="0" err="1"/>
              <a:t>척용하지</a:t>
            </a:r>
            <a:r>
              <a:rPr lang="ko-KR" altLang="en-US" sz="1400" dirty="0"/>
              <a:t> 않을 예정이며 특성을 무기에 추가하는 것 또한 근접 무기는 </a:t>
            </a:r>
            <a:r>
              <a:rPr lang="en-US" altLang="ko-KR" sz="1400" dirty="0"/>
              <a:t>2</a:t>
            </a:r>
            <a:r>
              <a:rPr lang="ko-KR" altLang="en-US" sz="1400" dirty="0"/>
              <a:t>개 까지 원거리 무기는 </a:t>
            </a:r>
            <a:r>
              <a:rPr lang="en-US" altLang="ko-KR" sz="1400" dirty="0"/>
              <a:t>1</a:t>
            </a:r>
            <a:r>
              <a:rPr lang="ko-KR" altLang="en-US" sz="1400" dirty="0"/>
              <a:t>개가 최대로 부여가능한 특성 개수로 지정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성능이 좋지만 사용횟수에 제한을 두는 방식으로 </a:t>
            </a:r>
            <a:r>
              <a:rPr lang="ko-KR" altLang="en-US" sz="1400" dirty="0" err="1"/>
              <a:t>납용을</a:t>
            </a:r>
            <a:r>
              <a:rPr lang="ko-KR" altLang="en-US" sz="1400" dirty="0"/>
              <a:t> 방지 </a:t>
            </a:r>
            <a:r>
              <a:rPr lang="en-US" altLang="ko-KR" sz="1400" dirty="0"/>
              <a:t>( </a:t>
            </a:r>
            <a:r>
              <a:rPr lang="ko-KR" altLang="en-US" sz="1400" dirty="0"/>
              <a:t>탄을 사용해 전투를 진행</a:t>
            </a:r>
            <a:r>
              <a:rPr lang="en-US" altLang="ko-KR" sz="1400" dirty="0"/>
              <a:t>, </a:t>
            </a:r>
            <a:r>
              <a:rPr lang="ko-KR" altLang="en-US" sz="1400" dirty="0"/>
              <a:t>탄이 없으면 </a:t>
            </a:r>
            <a:r>
              <a:rPr lang="ko-KR" altLang="en-US" sz="1400" dirty="0" err="1"/>
              <a:t>기본탄의</a:t>
            </a:r>
            <a:r>
              <a:rPr lang="ko-KR" altLang="en-US" sz="1400" dirty="0"/>
              <a:t> 경우 재사용 대기시간이후 다시 충전되도록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 보다 근거리 무기를 적극적으로 사용하는 액션성을 강조한 전투를 유저가 플레이하도록 유도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무기에 소비 아이템인 탄에 특수 효과를 부여하는 방식으로 추가 특성 보완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2DE6AF-1D80-41DD-83EF-F5758C89420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687CCB-C567-4064-A754-C7D533FEC207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41F76-F11E-4099-B93C-21C939D8AB0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2413E-BBAA-47DA-A6D7-A8E8D205694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307284-6512-44ED-B89F-B2BA314D855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147AA4-3AE0-4A88-80B4-DBDC9603826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C6E309-BD4E-4C5F-9C56-947899A2292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338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77B5-A3C9-45D6-B451-3D355649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제한사항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EFE34-5260-468C-862C-3F3E8F196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소비하면 유저가 직접 회복을 하지 않는 이상 회복되지 않던 </a:t>
            </a:r>
            <a:r>
              <a:rPr lang="ko-KR" altLang="en-US" sz="1400" dirty="0" err="1"/>
              <a:t>마나를</a:t>
            </a:r>
            <a:r>
              <a:rPr lang="ko-KR" altLang="en-US" sz="1400" dirty="0"/>
              <a:t> 자동으로 회복이 되도록 변경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일부 캐릭터에만 있던 </a:t>
            </a:r>
            <a:r>
              <a:rPr lang="ko-KR" altLang="en-US" sz="1400" dirty="0" err="1"/>
              <a:t>회피스킬을</a:t>
            </a:r>
            <a:r>
              <a:rPr lang="ko-KR" altLang="en-US" sz="1400" dirty="0"/>
              <a:t> 모든 캐릭터가 사용가능 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캐릭터에게 </a:t>
            </a:r>
            <a:r>
              <a:rPr lang="ko-KR" altLang="en-US" sz="1400" dirty="0" err="1"/>
              <a:t>회피스킬</a:t>
            </a:r>
            <a:r>
              <a:rPr lang="ko-KR" altLang="en-US" sz="1400" dirty="0"/>
              <a:t> 이외에 다른 각 캐릭터의 특징이 될 스킬을 부여함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자동으로 회복되는 </a:t>
            </a:r>
            <a:r>
              <a:rPr lang="ko-KR" altLang="en-US" sz="1400" dirty="0" err="1"/>
              <a:t>마나와</a:t>
            </a:r>
            <a:r>
              <a:rPr lang="ko-KR" altLang="en-US" sz="1400" dirty="0"/>
              <a:t> 회피 스킬을 통해 액션성을 부여하려고 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159711-2758-4B34-B6E6-BBFD81DE80C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E197C0-58DB-4D35-BF4C-8937A42C692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C26AC9-4941-40CA-AF1B-6C8D598A1A1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C1F4F0-44E6-4168-8202-33BD4650BB1A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530889-4E1F-4752-8A40-08135670DE5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F12433-1C27-4165-AFAD-23AD71E4069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2CA87C-D6A9-4B7C-BC69-428419B3F7AF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8856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A478E-1265-404B-8FAA-70254980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특성시스템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269E80-23F4-49B8-90B4-5291E2DF6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특성기능을 플레이어 캐릭터에 적용하던 방식을 무기로 변경</a:t>
            </a:r>
            <a:endParaRPr lang="en-US" altLang="ko-KR" dirty="0"/>
          </a:p>
          <a:p>
            <a:r>
              <a:rPr lang="ko-KR" altLang="en-US" dirty="0"/>
              <a:t>하나의 무기가 최대 두개의 특성을 가질 수 있도록 변경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57A84B-6D61-4493-98F5-0A68BA550FE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0F1DB7-2343-4859-8C24-846BEE7333D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E3D232-716A-4EC0-BEEC-024946DFF41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7F951D-A1D4-4C23-9D67-C7F3D4CCA99A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11CCEE-0CF8-4E1B-8213-1EF2FA91CF9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7BF3F1-2532-4990-8403-1EAF55B3C35A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E3ACB8-7996-4A8C-9C72-A2AD8CBD9C56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0716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46D55-53CA-4D5F-AE4A-0E22F914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방의 종류를 간소화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1AA58-6806-4AE2-BC91-002A0D0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상점과 포탈</a:t>
            </a:r>
            <a:r>
              <a:rPr lang="en-US" altLang="ko-KR" sz="1400" dirty="0"/>
              <a:t> </a:t>
            </a:r>
            <a:r>
              <a:rPr lang="ko-KR" altLang="en-US" sz="1400" dirty="0"/>
              <a:t>등 제거함</a:t>
            </a:r>
            <a:endParaRPr lang="en-US" altLang="ko-KR" sz="1400" dirty="0"/>
          </a:p>
          <a:p>
            <a:r>
              <a:rPr lang="ko-KR" altLang="en-US" sz="1400" dirty="0"/>
              <a:t>상점 대신 상인을 방을 클리어 하면 항상 등장하도록 함</a:t>
            </a:r>
            <a:endParaRPr lang="en-US" altLang="ko-KR" sz="1400" dirty="0"/>
          </a:p>
          <a:p>
            <a:r>
              <a:rPr lang="ko-KR" altLang="en-US" sz="1400" dirty="0"/>
              <a:t>포탈은 보스를 처치하면 등장하도록 변경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21E96E-CAF0-4C2B-956C-908C21A141E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627B0F-3AB2-4F44-BF0B-7E5D7B8A79B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7D4B93-E979-48D5-A623-8F6E2A8D59C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EA1A9-5BD1-4D84-AA60-940A9A82436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F3BAE9-0188-4AAB-8D53-1CB289E52FA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1AC9AB-8CD9-4B1A-931B-9CC35DFB3F3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3A23C-EB9B-46B8-AA9B-6AE21F80A873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5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0564"/>
              </p:ext>
            </p:extLst>
          </p:nvPr>
        </p:nvGraphicFramePr>
        <p:xfrm>
          <a:off x="419100" y="1270000"/>
          <a:ext cx="11318810" cy="5062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초능력자가 된 느낌을 액션을 통해 유저에게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자유로운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플레이를 반복적으로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33789"/>
                  </a:ext>
                </a:extLst>
              </a:tr>
              <a:tr h="506646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38005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" y="1270001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71494" y="1270000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23925" y="1338263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23925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28694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33463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38232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62350" y="1338263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62350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586835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9335-F67B-49F2-8B9F-E999108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E819A-E3FD-4CC8-B771-9373783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아이템을 구입하여 즉시 사용하지 않고 인벤토리에 저장하도록 변경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7DD469-0141-4B10-B87E-A0D8E2DEE49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A20E38-0A6C-468B-9820-85CDF07DFB5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DA1C9-16E3-40CF-9D7F-1E6B5F1676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8B559D-160B-4BD8-9434-2204F0B7044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88CC0C-E14C-4559-B69C-E24AA5748E6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D9533-3E1D-4188-95FE-9E4DCDA35AE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63BA3-FE75-4AB1-A1FB-A1F2FD36EA1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77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02BB6-9766-4756-B55E-C9E3DE40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강화 요소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12121E-9D43-4115-9241-AC5F80C6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 강화 요소에 편의성 기능을 함께 강화하도록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칸수 증가</a:t>
            </a:r>
            <a:r>
              <a:rPr lang="en-US" altLang="ko-KR" dirty="0"/>
              <a:t>, </a:t>
            </a:r>
            <a:r>
              <a:rPr lang="ko-KR" altLang="en-US" dirty="0"/>
              <a:t>상인 판매 아이템 가격 할인율 증가 등등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3B16B6-218F-4084-B7E6-6448634DCDD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CBE0AF-DCF6-403E-A2CD-9C135D824605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16310-88D6-4068-898C-7B829502DD0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117280-8EB7-41D4-BDEF-960427EB740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3BE2BA-5AD4-41F2-B87B-F2DB79D0466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B784BC-4706-45CD-AE78-4E37F9281EF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A83133-BA0E-4298-9D77-FA9C8B36707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857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F7AB4-C5BE-44E4-9CA8-1D1D5393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3CC56-CD78-4ABA-81C9-9FC6E504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스테이지 클리어 또는 구조물 시너지 효과 등 게임에 숨겨진 요소나 특정 목표치를 달성한 경우 유저에게 사용가능한 유료재화 또는 게임내 일반 재화를 </a:t>
            </a:r>
            <a:r>
              <a:rPr lang="ko-KR" altLang="en-US" sz="1400" dirty="0" err="1"/>
              <a:t>지금하는</a:t>
            </a:r>
            <a:r>
              <a:rPr lang="ko-KR" altLang="en-US" sz="1400" dirty="0"/>
              <a:t> 시스템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 플레이에 동기부여를 목적으로 사용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11838D-4974-469B-BED1-A5FCB738268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8B98F3-C29B-421C-A35A-1F7CD0047A3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5F0053-1FD3-4E9E-A82C-0266224236E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19B969-90B3-4DD4-924E-4D3E4670549A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836A0C-3C12-4418-B575-95AF36BE849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E3F382-DEE9-4F68-B7EC-4E8518AC7C8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129D90-794F-4933-91EC-3095A8CF238E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569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6.  </a:t>
            </a:r>
            <a:r>
              <a:rPr lang="ko-KR" altLang="en-US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193041"/>
          <a:ext cx="629666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66040"/>
            <a:ext cx="2192020" cy="2509519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4290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8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 err="1"/>
                <a:t>대쉬</a:t>
              </a:r>
              <a:endParaRPr lang="ko-KR" altLang="en-US" sz="128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342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 err="1"/>
                  <a:t>시간역행</a:t>
                </a:r>
                <a:endParaRPr lang="ko-KR" altLang="en-US" sz="168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91441"/>
            <a:ext cx="4292599" cy="2491741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21" dirty="0" err="1">
                  <a:solidFill>
                    <a:schemeClr val="tx1"/>
                  </a:solidFill>
                </a:rPr>
                <a:t>대쉬</a:t>
              </a:r>
              <a:endParaRPr lang="ko-KR" altLang="en-US" sz="1121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2621280"/>
            <a:ext cx="2192020" cy="2509519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330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>
                    <a:latin typeface="+mn-lt"/>
                  </a:rPr>
                  <a:t>특수 탄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 err="1"/>
                  <a:t>가속탄</a:t>
                </a:r>
                <a:endParaRPr lang="ko-KR" altLang="en-US" sz="8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68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3429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59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>
                      <a:latin typeface="+mn-lt"/>
                    </a:rPr>
                    <a:t>이동 속도</a:t>
                  </a:r>
                  <a:endParaRPr lang="ko-KR" altLang="en-US" sz="168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24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2692400"/>
            <a:ext cx="4203701" cy="2438400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96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2992121"/>
          <a:ext cx="6296660" cy="178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51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5120640"/>
            <a:ext cx="2192020" cy="250952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3087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atin typeface="+mn-lt"/>
                </a:rPr>
                <a:t>룸 배치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759" dirty="0"/>
                <a:t>화약통</a:t>
              </a:r>
              <a:endParaRPr lang="ko-KR" altLang="en-US" sz="16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58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21" dirty="0">
                    <a:latin typeface="+mn-lt"/>
                  </a:rPr>
                  <a:t>유저 경험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595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5234942"/>
            <a:ext cx="4203701" cy="2438400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5420360"/>
          <a:ext cx="6296660" cy="202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13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0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-751840" y="9398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-751840" y="265176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-751840" y="516890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253742" y="5554980"/>
            <a:ext cx="355600" cy="769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59" dirty="0"/>
              <a:t>화약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59" name="그룹 7">
            <a:extLst>
              <a:ext uri="{FF2B5EF4-FFF2-40B4-BE49-F238E27FC236}">
                <a16:creationId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-787399" y="-76200"/>
            <a:ext cx="7408402" cy="7821006"/>
            <a:chOff x="292100" y="985837"/>
            <a:chExt cx="4630312" cy="4888845"/>
          </a:xfrm>
        </p:grpSpPr>
        <p:grpSp>
          <p:nvGrpSpPr>
            <p:cNvPr id="23579" name="그룹 8">
              <a:extLst>
                <a:ext uri="{FF2B5EF4-FFF2-40B4-BE49-F238E27FC236}">
                  <a16:creationId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397951" cy="22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759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346352" y="5655359"/>
              <a:ext cx="2381693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2) </a:t>
              </a:r>
              <a:r>
                <a:rPr lang="ko-KR" altLang="en-US" sz="1680" dirty="0">
                  <a:latin typeface="+mn-lt"/>
                </a:rPr>
                <a:t>축적된 제화 </a:t>
              </a:r>
              <a:r>
                <a:rPr lang="en-US" altLang="ko-KR" sz="1680" dirty="0">
                  <a:latin typeface="+mn-lt"/>
                </a:rPr>
                <a:t>+ </a:t>
              </a:r>
              <a:r>
                <a:rPr lang="ko-KR" altLang="en-US" sz="168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346352" y="5401322"/>
              <a:ext cx="2576060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1) </a:t>
              </a:r>
              <a:r>
                <a:rPr lang="ko-KR" altLang="en-US" sz="1680" dirty="0">
                  <a:latin typeface="+mn-lt"/>
                </a:rPr>
                <a:t>축적된 재화 </a:t>
              </a:r>
              <a:r>
                <a:rPr lang="en-US" altLang="ko-KR" sz="1680" dirty="0">
                  <a:latin typeface="+mn-lt"/>
                </a:rPr>
                <a:t>/ (</a:t>
              </a:r>
              <a:r>
                <a:rPr lang="ko-KR" altLang="en-US" sz="1680" dirty="0">
                  <a:latin typeface="+mn-lt"/>
                </a:rPr>
                <a:t>전체 룸 개수 </a:t>
              </a:r>
              <a:r>
                <a:rPr lang="en-US" altLang="ko-KR" sz="1680" dirty="0">
                  <a:latin typeface="+mn-lt"/>
                </a:rPr>
                <a:t>– </a:t>
              </a:r>
              <a:r>
                <a:rPr lang="ko-KR" altLang="en-US" sz="1680" dirty="0">
                  <a:latin typeface="+mn-lt"/>
                </a:rPr>
                <a:t>클리어 룸</a:t>
              </a:r>
              <a:r>
                <a:rPr lang="en-US" altLang="ko-KR" sz="1680" dirty="0">
                  <a:latin typeface="+mn-lt"/>
                </a:rPr>
                <a:t>)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357762" cy="24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920">
                  <a:latin typeface="맑은 고딕" panose="020B0503020000020004" pitchFamily="50" charset="-127"/>
                </a:rPr>
                <a:t>휘발 성 스텟 소멸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/>
        </p:nvGraphicFramePr>
        <p:xfrm>
          <a:off x="6804660" y="1226822"/>
          <a:ext cx="5849618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3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06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616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29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527391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061017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33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99684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C1831-AE9B-4D4F-AC55-D1F05AF0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57325"/>
            <a:ext cx="5367237" cy="4351338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/>
              <a:t>19</a:t>
            </a:r>
            <a:r>
              <a:rPr lang="ko-KR" altLang="en-US" sz="1600" dirty="0"/>
              <a:t>년도 설문조사 결과</a:t>
            </a:r>
            <a:endParaRPr lang="en-US" altLang="ko-KR" sz="16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응답자 중 </a:t>
            </a:r>
            <a:r>
              <a:rPr lang="en-US" altLang="ko-KR" sz="1200" dirty="0"/>
              <a:t>90%</a:t>
            </a:r>
            <a:r>
              <a:rPr lang="ko-KR" altLang="en-US" sz="1200" dirty="0"/>
              <a:t>가 모바일 게임을 플레이 한다고 답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PC, </a:t>
            </a:r>
            <a:r>
              <a:rPr lang="ko-KR" altLang="en-US" sz="1200" dirty="0"/>
              <a:t>콘솔</a:t>
            </a:r>
            <a:r>
              <a:rPr lang="en-US" altLang="ko-KR" sz="1200" dirty="0"/>
              <a:t>, </a:t>
            </a:r>
            <a:r>
              <a:rPr lang="ko-KR" altLang="en-US" sz="1200" dirty="0"/>
              <a:t>아케이드 순 </a:t>
            </a:r>
            <a:r>
              <a:rPr lang="en-US" altLang="ko-KR" sz="1200" dirty="0"/>
              <a:t>( </a:t>
            </a:r>
            <a:r>
              <a:rPr lang="ko-KR" altLang="en-US" sz="1200" dirty="0"/>
              <a:t>복수 응답 가능 </a:t>
            </a:r>
            <a:r>
              <a:rPr lang="en-US" altLang="ko-KR" sz="1200" dirty="0"/>
              <a:t>)</a:t>
            </a: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게임이 아닌 인터넷 접속 플랫폼으로 </a:t>
            </a:r>
            <a:r>
              <a:rPr lang="en-US" altLang="ko-KR" sz="1200" dirty="0"/>
              <a:t>97%</a:t>
            </a:r>
            <a:r>
              <a:rPr lang="ko-KR" altLang="en-US" sz="1200" dirty="0"/>
              <a:t>가 스마트폰을 이용한다고 함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200" dirty="0">
                <a:latin typeface="맑은 고딕" panose="020B0503020000020004" pitchFamily="50" charset="-127"/>
              </a:rPr>
              <a:t>24.1%</a:t>
            </a:r>
            <a:r>
              <a:rPr lang="ko-KR" altLang="en-US" sz="12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15.7%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RPG </a:t>
            </a:r>
            <a:r>
              <a:rPr lang="ko-KR" altLang="en-US" sz="12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200" dirty="0">
                <a:latin typeface="맑은 고딕" panose="020B0503020000020004" pitchFamily="50" charset="-127"/>
              </a:rPr>
              <a:t>40~50</a:t>
            </a:r>
            <a:r>
              <a:rPr lang="ko-KR" altLang="en-US" sz="12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기존 인기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활용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해당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200" dirty="0">
                <a:latin typeface="맑은 고딕" panose="020B0503020000020004" pitchFamily="50" charset="-127"/>
              </a:rPr>
              <a:t>30 ~ 50 </a:t>
            </a:r>
            <a:r>
              <a:rPr lang="ko-KR" altLang="en-US" sz="12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7AB0DD4-70AC-4B75-B4FF-54EDE1A8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조사 자료</a:t>
            </a:r>
          </a:p>
        </p:txBody>
      </p:sp>
      <p:graphicFrame>
        <p:nvGraphicFramePr>
          <p:cNvPr id="6" name="Google Shape;141;p8">
            <a:extLst>
              <a:ext uri="{FF2B5EF4-FFF2-40B4-BE49-F238E27FC236}">
                <a16:creationId xmlns:a16="http://schemas.microsoft.com/office/drawing/2014/main" id="{02C16677-7F4E-402D-A115-DE130CDB91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265760"/>
              </p:ext>
            </p:extLst>
          </p:nvPr>
        </p:nvGraphicFramePr>
        <p:xfrm>
          <a:off x="1445318" y="1404938"/>
          <a:ext cx="35863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1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4" name="Google Shape;141;p8">
                        <a:extLst>
                          <a:ext uri="{FF2B5EF4-FFF2-40B4-BE49-F238E27FC236}">
                            <a16:creationId xmlns:a16="http://schemas.microsoft.com/office/drawing/2014/main" id="{056B0F02-3F92-4DAC-9885-C9C06968F7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318" y="1404938"/>
                        <a:ext cx="3586363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11">
            <a:extLst>
              <a:ext uri="{FF2B5EF4-FFF2-40B4-BE49-F238E27FC236}">
                <a16:creationId xmlns:a16="http://schemas.microsoft.com/office/drawing/2014/main" id="{A7577459-98A0-400F-A534-5B2091B1FC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652563" y="3717925"/>
            <a:ext cx="5171874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49BD9499-6BB7-413E-A569-533E02EF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3030057"/>
            <a:ext cx="441980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1C678FBB-645D-4C72-BB24-5451756A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5001732"/>
            <a:ext cx="489685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퍼즐게임 처럼 플레이 시간이 짧은 </a:t>
            </a:r>
            <a:endParaRPr lang="en-US" altLang="ko-KR" sz="1920" b="1" dirty="0"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대신 몰입감은 잃지 않는 </a:t>
            </a:r>
            <a:r>
              <a:rPr lang="en-US" altLang="ko-KR" sz="1920" b="1" dirty="0">
                <a:latin typeface="맑은 고딕" panose="020B0503020000020004" pitchFamily="50" charset="-127"/>
              </a:rPr>
              <a:t>RPG </a:t>
            </a:r>
            <a:r>
              <a:rPr lang="ko-KR" altLang="en-US" sz="1920" b="1" dirty="0">
                <a:latin typeface="맑은 고딕" panose="020B0503020000020004" pitchFamily="50" charset="-127"/>
              </a:rPr>
              <a:t>게임을 목표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616D1D-17A5-41FD-8D3E-5DF3DC260F4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C61A30-92FA-466B-8645-161829B8525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9B01C2-90D6-466F-A535-19AD0621DD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3C73F-6D9B-42F8-932C-76E1CBFCD0C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935394-5ED8-4D21-B46F-F3811D5A272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24F87F-CF74-4C0D-B90A-4458EC22817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C7E011-E398-4C9B-BABE-53CC220F6689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474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30940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135104" y="-489037"/>
            <a:ext cx="7673253" cy="23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27426"/>
              </p:ext>
            </p:extLst>
          </p:nvPr>
        </p:nvGraphicFramePr>
        <p:xfrm>
          <a:off x="983638" y="1407159"/>
          <a:ext cx="920789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1130957" y="795740"/>
            <a:ext cx="4965043" cy="263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1130958" y="1796113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3607458" y="1519647"/>
            <a:ext cx="286150" cy="746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7041539" y="1624624"/>
            <a:ext cx="415599" cy="74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5730898" y="351037"/>
            <a:ext cx="972568" cy="637024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2253637" y="2398519"/>
            <a:ext cx="3304350" cy="103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7181237" y="3006590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7181237" y="2356349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87504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65267"/>
            <a:ext cx="7750382" cy="2348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23930"/>
              </p:ext>
            </p:extLst>
          </p:nvPr>
        </p:nvGraphicFramePr>
        <p:xfrm>
          <a:off x="-761998" y="2438400"/>
          <a:ext cx="930044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룸에 입장 또는 퇴장하기 전에 해당 보스의 대사를 통해 스토리를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보스들의 대사가 게임소개를 반영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스토리의 복선을 위해 의미 심장한 대사를 하나씩 남겨둠</a:t>
                      </a:r>
                      <a:endParaRPr lang="en-US" altLang="ko-KR" sz="13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 별 스토리를 가장 효과적으로 전달할 수 있는 방법이라 생각함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룸 마다 스토리를 전달할 경우 게임에 집중력을 침해 할 것이라 생각했다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스테이지 보스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556258" y="2633590"/>
            <a:ext cx="5047632" cy="2931549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431700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45102"/>
            <a:ext cx="8415864" cy="254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3408"/>
              </p:ext>
            </p:extLst>
          </p:nvPr>
        </p:nvGraphicFramePr>
        <p:xfrm>
          <a:off x="-751837" y="2259859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752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01043"/>
            <a:ext cx="6569610" cy="1990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ko-KR" sz="2000"/>
              <a:t>1. </a:t>
            </a:r>
            <a:r>
              <a:rPr lang="ko-KR" altLang="en-US" sz="200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3732"/>
              </p:ext>
            </p:extLst>
          </p:nvPr>
        </p:nvGraphicFramePr>
        <p:xfrm>
          <a:off x="1859816" y="1343106"/>
          <a:ext cx="7903944" cy="41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9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24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18641"/>
            <a:ext cx="5988823" cy="1814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3" y="2138419"/>
            <a:ext cx="5829298" cy="2451363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3" y="3561854"/>
            <a:ext cx="375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2936"/>
              </p:ext>
            </p:extLst>
          </p:nvPr>
        </p:nvGraphicFramePr>
        <p:xfrm>
          <a:off x="-751838" y="6002554"/>
          <a:ext cx="7167977" cy="13003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16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 기술을 가진 사이보그 군인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미래의 기술과 과거의 기술이 합쳐진 형태의 신체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시공간 장치를 부각시키는 디자인을 사용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튜토리얼에서</a:t>
                      </a:r>
                      <a:r>
                        <a:rPr lang="ko-KR" altLang="en-US" sz="900" dirty="0"/>
                        <a:t> 사용될 비슷하지만 조금 더 미래 기술이라고 생각할 만한 디자인의 코스튬 필요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821418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95257"/>
            <a:ext cx="6760601" cy="204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4533"/>
              </p:ext>
            </p:extLst>
          </p:nvPr>
        </p:nvGraphicFramePr>
        <p:xfrm>
          <a:off x="-751838" y="4976933"/>
          <a:ext cx="8091712" cy="223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1378351"/>
            <a:ext cx="4709159" cy="1938889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311739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419011" y="160885"/>
            <a:ext cx="961367" cy="292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5032"/>
              </p:ext>
            </p:extLst>
          </p:nvPr>
        </p:nvGraphicFramePr>
        <p:xfrm>
          <a:off x="-736598" y="5464949"/>
          <a:ext cx="8839114" cy="154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5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651354"/>
            <a:ext cx="8608059" cy="2753006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674319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33CF5D2-FC33-425A-AA09-19D999711692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32" y="1189038"/>
            <a:ext cx="4122736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351794"/>
              </p:ext>
            </p:extLst>
          </p:nvPr>
        </p:nvGraphicFramePr>
        <p:xfrm>
          <a:off x="457200" y="3124200"/>
          <a:ext cx="11252200" cy="321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좁은 방에서 날라오는 탄을 피하며 적을 처치하기에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7C4D0DB8-D404-4A84-8FB1-4BABAAA6057B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FD9CD4-115D-43F6-AC18-8C6EA463357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0FB505-3691-4895-820F-2F25BB798B4B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264197-9443-4326-AC1B-E1721CBF70F3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FE953-EF28-400F-963A-08CA7F7932F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18D7B4-10E6-4855-A2D5-95A0F45923C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73D590-B82D-4BC8-B131-559DB9DBF14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6698-491E-4D8E-98CF-320F7287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정보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B131D76-A0CC-4DE0-8BF7-8E1B2451F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0743"/>
              </p:ext>
            </p:extLst>
          </p:nvPr>
        </p:nvGraphicFramePr>
        <p:xfrm>
          <a:off x="419100" y="1270001"/>
          <a:ext cx="11315700" cy="506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4978121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815085659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0484453"/>
                    </a:ext>
                  </a:extLst>
                </a:gridCol>
              </a:tblGrid>
              <a:tr h="15765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클리어하는 것이 주 목적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스테이지로 던전이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층으로 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스테이지의 마지막 층은 보스가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스테이지는 지정된 개수의 테마 중 하나로 등장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 참고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0198"/>
                  </a:ext>
                </a:extLst>
              </a:tr>
              <a:tr h="19141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체력과 마나 관리가 필수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스테이지를 공유하는 수치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수치가 낮은 경우 경고 표시가 나옴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4260"/>
                  </a:ext>
                </a:extLst>
              </a:tr>
              <a:tr h="15765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테마에 맞는 보스의 컨셉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패턴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 한방이 유저에게 치명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쉬운 조작방식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어려운 게임 난이도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클리어로 오는 쾌감 극대화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배치되는 룸을 하나하나 탐색해가며 스테이지를 진행해야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마나 특징을 나눠 랜덤으로 등장시키도록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연결된 인접 방의 정보를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아이콘으로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아이템을 획득할 수 있는 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특수한 보상 또는 강화된 몬스터가 있는 느낌표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층으로 이동하는 포탈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방 임을 알리는 투구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2347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EF716D0-63CF-4CD8-AE39-C10CAC4B05E5}"/>
              </a:ext>
            </a:extLst>
          </p:cNvPr>
          <p:cNvGrpSpPr/>
          <p:nvPr/>
        </p:nvGrpSpPr>
        <p:grpSpPr>
          <a:xfrm>
            <a:off x="487623" y="1567425"/>
            <a:ext cx="5519477" cy="886199"/>
            <a:chOff x="1798487" y="701933"/>
            <a:chExt cx="5457825" cy="876300"/>
          </a:xfrm>
        </p:grpSpPr>
        <p:pic>
          <p:nvPicPr>
            <p:cNvPr id="7" name="그림 6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FF10152E-DC25-40D4-9AC8-3FB875B91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7F2B34-0FE2-41C4-A86B-D9FB66942DFA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3ABEA35-D97E-4FB9-830E-2349C4DBD362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69D3F17-E02D-4CD7-ABA2-4D266E746B1E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컴퓨터이(가) 표시된 사진&#10;&#10;자동 생성된 설명">
            <a:extLst>
              <a:ext uri="{FF2B5EF4-FFF2-40B4-BE49-F238E27FC236}">
                <a16:creationId xmlns:a16="http://schemas.microsoft.com/office/drawing/2014/main" id="{197BF739-CB4D-41EB-BF09-D385F46F5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457197" y="3141215"/>
            <a:ext cx="2749893" cy="126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3EF1D-8FD2-4F39-B33D-D304F966BD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7" y="4927715"/>
            <a:ext cx="2742612" cy="1287348"/>
          </a:xfrm>
          <a:prstGeom prst="rect">
            <a:avLst/>
          </a:prstGeom>
        </p:spPr>
      </p:pic>
      <p:pic>
        <p:nvPicPr>
          <p:cNvPr id="18" name="그림 17" descr="텔레비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62DA746A-37F7-45B7-8BDF-CA16AEA3A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2" y="3075115"/>
            <a:ext cx="2853175" cy="14570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997E00-BC43-404D-9F5A-BB3E0FA7D279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72BB0F-34CA-4B55-B949-F32AE12FA11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4BCD17-FB47-4576-B4DA-4CCEEB14E2D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B0CF8F-CCA7-494F-9ED4-16A063F344E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635726-8F72-40B7-B1A1-B0483BCCC28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D95D2-3A5A-43D4-AFA5-2E69E076CAB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6762FC-0B26-4010-9B25-367A385A2C4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68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설명</a:t>
            </a: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25F5A574-5224-4CFE-BE4F-4FF178E0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25689" y="2699693"/>
            <a:ext cx="5324497" cy="26521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D11505-740A-460F-B2BC-AF4F5BFFB6C8}"/>
              </a:ext>
            </a:extLst>
          </p:cNvPr>
          <p:cNvSpPr/>
          <p:nvPr/>
        </p:nvSpPr>
        <p:spPr>
          <a:xfrm>
            <a:off x="896984" y="3950031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04FFE-81AE-40E7-98C4-BD94DCA3E9CC}"/>
              </a:ext>
            </a:extLst>
          </p:cNvPr>
          <p:cNvSpPr/>
          <p:nvPr/>
        </p:nvSpPr>
        <p:spPr>
          <a:xfrm>
            <a:off x="4351736" y="4664526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BC02E-39A0-4FE6-B3F3-E537C0904C99}"/>
              </a:ext>
            </a:extLst>
          </p:cNvPr>
          <p:cNvSpPr/>
          <p:nvPr/>
        </p:nvSpPr>
        <p:spPr>
          <a:xfrm>
            <a:off x="5191754" y="4104168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CF565-3066-44B4-934C-0E4398D30506}"/>
              </a:ext>
            </a:extLst>
          </p:cNvPr>
          <p:cNvSpPr/>
          <p:nvPr/>
        </p:nvSpPr>
        <p:spPr>
          <a:xfrm>
            <a:off x="4925331" y="4608352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95FE96-1DF1-4DF1-BBAB-5AC3549B18A5}"/>
              </a:ext>
            </a:extLst>
          </p:cNvPr>
          <p:cNvSpPr/>
          <p:nvPr/>
        </p:nvSpPr>
        <p:spPr>
          <a:xfrm>
            <a:off x="5345339" y="2768651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A53D52-ACEF-401A-873A-AAAA36424D21}"/>
              </a:ext>
            </a:extLst>
          </p:cNvPr>
          <p:cNvSpPr/>
          <p:nvPr/>
        </p:nvSpPr>
        <p:spPr>
          <a:xfrm>
            <a:off x="583506" y="2694826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E3D42B-D0CA-4E9E-9112-B675F50E8800}"/>
              </a:ext>
            </a:extLst>
          </p:cNvPr>
          <p:cNvGrpSpPr/>
          <p:nvPr/>
        </p:nvGrpSpPr>
        <p:grpSpPr>
          <a:xfrm>
            <a:off x="5050706" y="5709508"/>
            <a:ext cx="2142887" cy="685571"/>
            <a:chOff x="6847733" y="4924425"/>
            <a:chExt cx="3334492" cy="1066800"/>
          </a:xfrm>
        </p:grpSpPr>
        <p:pic>
          <p:nvPicPr>
            <p:cNvPr id="13" name="그림 12" descr="컴퓨터이(가) 표시된 사진&#10;&#10;자동 생성된 설명">
              <a:extLst>
                <a:ext uri="{FF2B5EF4-FFF2-40B4-BE49-F238E27FC236}">
                  <a16:creationId xmlns:a16="http://schemas.microsoft.com/office/drawing/2014/main" id="{A238895E-B692-4E3C-8D73-7D537371A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14" name="그림 13" descr="컴퓨터이(가) 표시된 사진&#10;&#10;자동 생성된 설명">
              <a:extLst>
                <a:ext uri="{FF2B5EF4-FFF2-40B4-BE49-F238E27FC236}">
                  <a16:creationId xmlns:a16="http://schemas.microsoft.com/office/drawing/2014/main" id="{C4B8C813-4C3E-4D10-875D-1AB5D29EF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15" name="그림 14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1907B166-31CA-46F6-BA03-CA133136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16" name="표 28">
            <a:extLst>
              <a:ext uri="{FF2B5EF4-FFF2-40B4-BE49-F238E27FC236}">
                <a16:creationId xmlns:a16="http://schemas.microsoft.com/office/drawing/2014/main" id="{25390329-7445-432A-BA19-C5516D2E5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09007"/>
              </p:ext>
            </p:extLst>
          </p:nvPr>
        </p:nvGraphicFramePr>
        <p:xfrm>
          <a:off x="7051004" y="3975615"/>
          <a:ext cx="3643992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7" name="표 28">
            <a:extLst>
              <a:ext uri="{FF2B5EF4-FFF2-40B4-BE49-F238E27FC236}">
                <a16:creationId xmlns:a16="http://schemas.microsoft.com/office/drawing/2014/main" id="{86A2F560-04E7-4AB1-A5DA-19727637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51869"/>
              </p:ext>
            </p:extLst>
          </p:nvPr>
        </p:nvGraphicFramePr>
        <p:xfrm>
          <a:off x="2852274" y="5510441"/>
          <a:ext cx="2146168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8" name="표 28">
            <a:extLst>
              <a:ext uri="{FF2B5EF4-FFF2-40B4-BE49-F238E27FC236}">
                <a16:creationId xmlns:a16="http://schemas.microsoft.com/office/drawing/2014/main" id="{2513D9D2-6E1D-4F0B-BAB5-A405D78E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41529"/>
              </p:ext>
            </p:extLst>
          </p:nvPr>
        </p:nvGraphicFramePr>
        <p:xfrm>
          <a:off x="7314788" y="4972470"/>
          <a:ext cx="4000499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9" name="표 28">
            <a:extLst>
              <a:ext uri="{FF2B5EF4-FFF2-40B4-BE49-F238E27FC236}">
                <a16:creationId xmlns:a16="http://schemas.microsoft.com/office/drawing/2014/main" id="{5EB6989D-ED54-4020-9670-241C21401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81118"/>
              </p:ext>
            </p:extLst>
          </p:nvPr>
        </p:nvGraphicFramePr>
        <p:xfrm>
          <a:off x="494002" y="5531441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20" name="표 28">
            <a:extLst>
              <a:ext uri="{FF2B5EF4-FFF2-40B4-BE49-F238E27FC236}">
                <a16:creationId xmlns:a16="http://schemas.microsoft.com/office/drawing/2014/main" id="{28C63E4B-7FCA-4FA0-8F19-A64E9659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0208"/>
              </p:ext>
            </p:extLst>
          </p:nvPr>
        </p:nvGraphicFramePr>
        <p:xfrm>
          <a:off x="482852" y="1547258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E4CC80E-648D-473A-AB6A-78E9D92A603C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 flipV="1">
            <a:off x="5712810" y="2936720"/>
            <a:ext cx="1099139" cy="10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FF83A-5E94-4246-9827-888C785DC009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rot="5400000" flipH="1" flipV="1">
            <a:off x="1113970" y="2297244"/>
            <a:ext cx="405888" cy="3892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D3883E9-0E2C-4B4F-8DB0-C567A26394E6}"/>
              </a:ext>
            </a:extLst>
          </p:cNvPr>
          <p:cNvCxnSpPr>
            <a:stCxn id="6" idx="2"/>
            <a:endCxn id="19" idx="0"/>
          </p:cNvCxnSpPr>
          <p:nvPr/>
        </p:nvCxnSpPr>
        <p:spPr>
          <a:xfrm rot="16200000" flipH="1">
            <a:off x="1269465" y="5233820"/>
            <a:ext cx="485856" cy="109385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BDDC826-003D-490C-BAD0-92257A697B22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rot="5400000">
            <a:off x="4139168" y="5011074"/>
            <a:ext cx="285557" cy="7131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98B7FEA-DB30-44E0-AFE0-814ED12A57C1}"/>
              </a:ext>
            </a:extLst>
          </p:cNvPr>
          <p:cNvCxnSpPr>
            <a:stCxn id="9" idx="2"/>
            <a:endCxn id="18" idx="1"/>
          </p:cNvCxnSpPr>
          <p:nvPr/>
        </p:nvCxnSpPr>
        <p:spPr>
          <a:xfrm rot="16200000" flipH="1">
            <a:off x="6234426" y="4339433"/>
            <a:ext cx="138739" cy="202198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179343C-F4BF-424F-B7A5-916DDF915F37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5765349" y="4384347"/>
            <a:ext cx="1285655" cy="38594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52214A-E29B-419A-864F-9CF6ECF98E20}"/>
              </a:ext>
            </a:extLst>
          </p:cNvPr>
          <p:cNvGrpSpPr/>
          <p:nvPr/>
        </p:nvGrpSpPr>
        <p:grpSpPr>
          <a:xfrm>
            <a:off x="9510957" y="5655550"/>
            <a:ext cx="1848347" cy="817010"/>
            <a:chOff x="8953950" y="5145316"/>
            <a:chExt cx="1848347" cy="817010"/>
          </a:xfrm>
        </p:grpSpPr>
        <p:pic>
          <p:nvPicPr>
            <p:cNvPr id="30" name="그림 29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74571339-4EBA-45A6-9AF2-234873B91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933026-3075-482D-ADB7-4FED7965FF25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596AB7B6-772A-4B59-A2B0-1E4B8FCD3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2574334" y="1204782"/>
            <a:ext cx="899804" cy="10520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039E3-544D-4C40-BC50-F812AC100294}"/>
              </a:ext>
            </a:extLst>
          </p:cNvPr>
          <p:cNvSpPr/>
          <p:nvPr/>
        </p:nvSpPr>
        <p:spPr>
          <a:xfrm>
            <a:off x="2574334" y="1512224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7B5583-C212-42D9-AB50-7A7FEF16AB4A}"/>
              </a:ext>
            </a:extLst>
          </p:cNvPr>
          <p:cNvSpPr/>
          <p:nvPr/>
        </p:nvSpPr>
        <p:spPr>
          <a:xfrm>
            <a:off x="2831189" y="1836667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A3087E-3B31-426F-B907-5AD6DE43432B}"/>
              </a:ext>
            </a:extLst>
          </p:cNvPr>
          <p:cNvSpPr txBox="1"/>
          <p:nvPr/>
        </p:nvSpPr>
        <p:spPr>
          <a:xfrm>
            <a:off x="3545527" y="1549530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83C181-6DB7-483F-AC37-A91E93318A91}"/>
              </a:ext>
            </a:extLst>
          </p:cNvPr>
          <p:cNvSpPr/>
          <p:nvPr/>
        </p:nvSpPr>
        <p:spPr>
          <a:xfrm>
            <a:off x="3187937" y="32367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CE61670-1FED-476A-8EA3-D63E7BB776E6}"/>
              </a:ext>
            </a:extLst>
          </p:cNvPr>
          <p:cNvCxnSpPr>
            <a:cxnSpLocks/>
            <a:stCxn id="36" idx="0"/>
            <a:endCxn id="32" idx="2"/>
          </p:cNvCxnSpPr>
          <p:nvPr/>
        </p:nvCxnSpPr>
        <p:spPr>
          <a:xfrm rot="16200000" flipV="1">
            <a:off x="2708569" y="2572480"/>
            <a:ext cx="979912" cy="34857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C85CD1-59FC-4CBD-A7C0-B906E7724AC9}"/>
              </a:ext>
            </a:extLst>
          </p:cNvPr>
          <p:cNvSpPr/>
          <p:nvPr/>
        </p:nvSpPr>
        <p:spPr>
          <a:xfrm>
            <a:off x="3474139" y="1197504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id="{A6436B9D-8B91-42CD-AF23-4DC522FD0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25042"/>
              </p:ext>
            </p:extLst>
          </p:nvPr>
        </p:nvGraphicFramePr>
        <p:xfrm>
          <a:off x="6811949" y="2375094"/>
          <a:ext cx="3643992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F8F235-4831-430E-A86F-B7EC0DFD49C4}"/>
              </a:ext>
            </a:extLst>
          </p:cNvPr>
          <p:cNvSpPr/>
          <p:nvPr/>
        </p:nvSpPr>
        <p:spPr>
          <a:xfrm>
            <a:off x="4678694" y="2735672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18">
            <a:extLst>
              <a:ext uri="{FF2B5EF4-FFF2-40B4-BE49-F238E27FC236}">
                <a16:creationId xmlns:a16="http://schemas.microsoft.com/office/drawing/2014/main" id="{D282A59D-A9AF-41D9-B301-791D4657C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24959"/>
              </p:ext>
            </p:extLst>
          </p:nvPr>
        </p:nvGraphicFramePr>
        <p:xfrm>
          <a:off x="3602583" y="191655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70381"/>
                  </a:ext>
                </a:extLst>
              </a:tr>
            </a:tbl>
          </a:graphicData>
        </a:graphic>
      </p:graphicFrame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ABBED18C-90D8-44B3-A4FE-F81C25B0E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140453"/>
              </p:ext>
            </p:extLst>
          </p:nvPr>
        </p:nvGraphicFramePr>
        <p:xfrm>
          <a:off x="7409408" y="1298285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46" name="그림 45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24787F-7C08-4DE8-A91F-EA85931EFA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 t="7000" r="5966" b="82909"/>
          <a:stretch/>
        </p:blipFill>
        <p:spPr>
          <a:xfrm>
            <a:off x="7894104" y="1205870"/>
            <a:ext cx="922607" cy="28582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C0680DF-311C-43C5-8E0C-256B43112E7C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rot="5400000" flipH="1" flipV="1">
            <a:off x="4988585" y="2218263"/>
            <a:ext cx="392395" cy="642425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 descr="시계이(가) 표시된 사진&#10;&#10;자동 생성된 설명">
            <a:extLst>
              <a:ext uri="{FF2B5EF4-FFF2-40B4-BE49-F238E27FC236}">
                <a16:creationId xmlns:a16="http://schemas.microsoft.com/office/drawing/2014/main" id="{128C25B0-4194-415F-BC90-85C67B0CAB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17666" y="1321201"/>
            <a:ext cx="2083684" cy="133874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8E48D6-4FAF-4FA2-B06F-6147FAC473B1}"/>
              </a:ext>
            </a:extLst>
          </p:cNvPr>
          <p:cNvSpPr/>
          <p:nvPr/>
        </p:nvSpPr>
        <p:spPr>
          <a:xfrm>
            <a:off x="11144016" y="2183372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id="{DA249D84-C5F3-4CE9-81F7-50D05237CC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71321" y="3310433"/>
            <a:ext cx="2894990" cy="591245"/>
          </a:xfrm>
          <a:prstGeom prst="rect">
            <a:avLst/>
          </a:prstGeom>
        </p:spPr>
      </p:pic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0FCC1A1A-E063-4016-A3E8-7EEAED23D1FC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rot="5400000">
            <a:off x="10422586" y="2373715"/>
            <a:ext cx="732948" cy="114048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9E6B68F-B9E8-49A8-A3D2-2CC5C402A55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54FFC-E628-4502-A588-B7B7CB38BEF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C6F43C-0F92-4630-85B8-07002DFF08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57B9A8-CF72-4A01-A2F9-54200C96473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1926493-17D9-48C3-BA05-971BA21B333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84A64CC-4C6E-47AB-97DE-133F60B4353E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1AC967E-C8B6-4FD1-A3B2-386ABC93A41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2B464-597E-4D9B-90CE-0EE325A5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0875C6-C86C-411E-B8D5-A4AEE3C3C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02304"/>
              </p:ext>
            </p:extLst>
          </p:nvPr>
        </p:nvGraphicFramePr>
        <p:xfrm>
          <a:off x="419100" y="1270000"/>
          <a:ext cx="11315700" cy="5051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78770160"/>
                    </a:ext>
                  </a:extLst>
                </a:gridCol>
              </a:tblGrid>
              <a:tr h="147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캐릭터마다 특징을 담은 스킬과 기본 무기를 하나씩 가진다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도적만 구르기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스킬과 투척과 근접공격이 동시에 가능한 무기를 사용할 수 있음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선택창에서 게임내 제화를 활용해 캐릭터 능력치를 강화할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단계별로 강화효과가 다르며 단계가 오를 수록 소비되는 재화양이 늘어남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18607"/>
                  </a:ext>
                </a:extLst>
              </a:tr>
              <a:tr h="1057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보여지는 능력치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마나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확률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보여지지 않는 능력치로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공격력과 이동속도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게임에서는 사격 무기를 착용하고 있으면 사격만 하는데 해당 게임은 몬스터가 근접해 기본공격이 가능한 경우 사격하지 않고 근접 공격을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이때 캐릭터의 기본 공격력이 몬스터 피격 판정과 데미지 계산에 필요함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01936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0C186C-E4E0-457A-A9D0-129BFBFA9BAB}"/>
              </a:ext>
            </a:extLst>
          </p:cNvPr>
          <p:cNvGrpSpPr/>
          <p:nvPr/>
        </p:nvGrpSpPr>
        <p:grpSpPr>
          <a:xfrm>
            <a:off x="6032976" y="1270000"/>
            <a:ext cx="3747253" cy="1866900"/>
            <a:chOff x="8438907" y="1742520"/>
            <a:chExt cx="3295893" cy="1642030"/>
          </a:xfrm>
        </p:grpSpPr>
        <p:pic>
          <p:nvPicPr>
            <p:cNvPr id="6" name="그림 5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A9004E36-D8E6-4A8D-AC74-24F6EAC23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/>
            <a:stretch/>
          </p:blipFill>
          <p:spPr>
            <a:xfrm>
              <a:off x="8438908" y="1742520"/>
              <a:ext cx="3295892" cy="16420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1EF242-D2FE-4F50-AEC0-C30E37EE1F66}"/>
                </a:ext>
              </a:extLst>
            </p:cNvPr>
            <p:cNvSpPr/>
            <p:nvPr/>
          </p:nvSpPr>
          <p:spPr>
            <a:xfrm>
              <a:off x="9602426" y="2713385"/>
              <a:ext cx="968855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668FD4F-9011-4A10-8C38-38954138111D}"/>
                </a:ext>
              </a:extLst>
            </p:cNvPr>
            <p:cNvSpPr/>
            <p:nvPr/>
          </p:nvSpPr>
          <p:spPr>
            <a:xfrm>
              <a:off x="8438907" y="2680823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43E16-5F58-4F2D-9C0F-58C93CA6094F}"/>
                </a:ext>
              </a:extLst>
            </p:cNvPr>
            <p:cNvSpPr/>
            <p:nvPr/>
          </p:nvSpPr>
          <p:spPr>
            <a:xfrm>
              <a:off x="8758468" y="2677075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77721E03-A228-4D6E-AFF2-D3BB14BE2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88159"/>
              </p:ext>
            </p:extLst>
          </p:nvPr>
        </p:nvGraphicFramePr>
        <p:xfrm>
          <a:off x="4197760" y="3876329"/>
          <a:ext cx="4019550" cy="24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76559-B69A-41A3-AA5C-BDF9BC1FD2E1}"/>
              </a:ext>
            </a:extLst>
          </p:cNvPr>
          <p:cNvGrpSpPr/>
          <p:nvPr/>
        </p:nvGrpSpPr>
        <p:grpSpPr>
          <a:xfrm>
            <a:off x="444497" y="3863629"/>
            <a:ext cx="3823672" cy="2440940"/>
            <a:chOff x="1816072" y="3528038"/>
            <a:chExt cx="3460953" cy="2209389"/>
          </a:xfrm>
        </p:grpSpPr>
        <p:pic>
          <p:nvPicPr>
            <p:cNvPr id="12" name="그림 11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1718DDC4-DEE8-4DB9-96EC-39974C8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0E501C-BA8F-4A8D-A276-07360F49A3D3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15D677-FAC7-41D8-B909-823AA5B16E59}"/>
              </a:ext>
            </a:extLst>
          </p:cNvPr>
          <p:cNvSpPr txBox="1"/>
          <p:nvPr/>
        </p:nvSpPr>
        <p:spPr>
          <a:xfrm>
            <a:off x="1294609" y="8506144"/>
            <a:ext cx="184731" cy="3135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FC30034-16E6-4266-9370-21670E03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87"/>
          <a:stretch/>
        </p:blipFill>
        <p:spPr>
          <a:xfrm>
            <a:off x="9780229" y="1295913"/>
            <a:ext cx="1954571" cy="4999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FECA55-8EE4-4E4F-B7DB-B67FE8B7EBD6}"/>
              </a:ext>
            </a:extLst>
          </p:cNvPr>
          <p:cNvSpPr txBox="1"/>
          <p:nvPr/>
        </p:nvSpPr>
        <p:spPr>
          <a:xfrm>
            <a:off x="8223895" y="5895339"/>
            <a:ext cx="15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캐릭터 강화 단계별 효과</a:t>
            </a:r>
            <a:endParaRPr lang="en-US" altLang="ko-KR" sz="1000" dirty="0"/>
          </a:p>
          <a:p>
            <a:pPr algn="r"/>
            <a:r>
              <a:rPr lang="ko-KR" altLang="en-US" sz="1000" dirty="0"/>
              <a:t>→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86D6D-EB12-4D2C-8BC2-D677FC22332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FF2082-2D58-4A31-A244-67C60BDE1B7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3FA78C-2A13-4946-93B1-1F731EAA151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FFCCE5-F891-4E8C-824D-85C24E9CEF6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E4A24E-F590-472F-B569-287F32BC4B7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AA1FDC-A7B0-42E4-9719-774033D80D3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BF0ED7-232C-4EB3-8073-F7A79E5D303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6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배치 방식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79B1485-D64F-4886-AE92-8BED76CD2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062176"/>
              </p:ext>
            </p:extLst>
          </p:nvPr>
        </p:nvGraphicFramePr>
        <p:xfrm>
          <a:off x="419100" y="1270000"/>
          <a:ext cx="11315700" cy="50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156726377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688007661"/>
                    </a:ext>
                  </a:extLst>
                </a:gridCol>
              </a:tblGrid>
              <a:tr h="55415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938560"/>
                  </a:ext>
                </a:extLst>
              </a:tr>
              <a:tr h="2434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287638"/>
                  </a:ext>
                </a:extLst>
              </a:tr>
              <a:tr h="20528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시작 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포탈 룸은 층마다 하나씩 만 존재함 </a:t>
                      </a:r>
                      <a:r>
                        <a:rPr lang="en-US" altLang="ko-KR" sz="1200" dirty="0"/>
                        <a:t>(5</a:t>
                      </a:r>
                      <a:r>
                        <a:rPr lang="ko-KR" altLang="en-US" sz="1200" dirty="0"/>
                        <a:t>번째 층마다 포탈 룸은 보스 룸으로 치환됨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시작 룸을 기준으로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</a:t>
                      </a:r>
                      <a:r>
                        <a:rPr lang="en-US" altLang="ko-KR" sz="1200" dirty="0"/>
                        <a:t>) 4</a:t>
                      </a:r>
                      <a:r>
                        <a:rPr lang="ko-KR" altLang="en-US" sz="1200" dirty="0"/>
                        <a:t>방향 중 한 방향을 기준으로 방을 생성해 연결함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차원 배열의 최소 </a:t>
                      </a:r>
                      <a:r>
                        <a:rPr lang="en-US" altLang="ko-KR" sz="1200" dirty="0"/>
                        <a:t>3x3 </a:t>
                      </a: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최대 </a:t>
                      </a:r>
                      <a:r>
                        <a:rPr lang="en-US" altLang="ko-KR" sz="1200" dirty="0"/>
                        <a:t>5x5)</a:t>
                      </a:r>
                      <a:r>
                        <a:rPr lang="ko-KR" altLang="en-US" sz="1200" dirty="0"/>
                        <a:t>에 시작점과 포탈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룸을 배치하고 이후 룸은 아래 표의 데이터를 기반으로 배치됨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배치되는 방의 데이터는 크기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배치 형태만 저장되며 나머지 바닥과 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기타 구조물 들은 그때 그때 리소스를 가져와 배치됨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룸에 배치되는 구조물 정보는 데이터 베이스에 저장되고 특징적으로 룸으로 통하는 문의 경우 인접한 방의 방향으로 문이 생성됨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화면에 표시되는 </a:t>
                      </a:r>
                      <a:r>
                        <a:rPr lang="ko-KR" altLang="en-US" sz="1200" dirty="0" err="1"/>
                        <a:t>미니맵은</a:t>
                      </a:r>
                      <a:r>
                        <a:rPr lang="ko-KR" altLang="en-US" sz="1200" dirty="0"/>
                        <a:t> 전투 시 시야를 방해할 소지가 있어 일시적으로 사라짐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4954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09189"/>
              </p:ext>
            </p:extLst>
          </p:nvPr>
        </p:nvGraphicFramePr>
        <p:xfrm>
          <a:off x="431797" y="1270000"/>
          <a:ext cx="5336544" cy="296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6798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6206885" y="2302985"/>
            <a:ext cx="5406865" cy="1321278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F30C63-A660-4239-8869-409A4B51B7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1C5FF2-5ECD-4CFF-BC19-5CE950EDCE4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75F5C8-4EF5-4CDA-AD55-CC3B6B4805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DF0D9-9689-40D4-BDD0-C0FD657D8EC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8F0EF0-A943-4704-8039-081C3CD5678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AAE984-8986-4B20-A392-A8F58E6E810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B276F-7ADA-408C-9D54-F80F47A2380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DADDC-976A-42C9-8561-55DA9ED6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종류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2A6119C-69BD-4EB2-99C1-E57D0BEB5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1975"/>
              </p:ext>
            </p:extLst>
          </p:nvPr>
        </p:nvGraphicFramePr>
        <p:xfrm>
          <a:off x="5932977" y="1410091"/>
          <a:ext cx="5510531" cy="181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등급의 무기를 고정적으로 지급하는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4023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캐릭터를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5170CFE6-3069-4829-AB4B-3F1148B2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64234"/>
              </p:ext>
            </p:extLst>
          </p:nvPr>
        </p:nvGraphicFramePr>
        <p:xfrm>
          <a:off x="5932977" y="3515856"/>
          <a:ext cx="5510531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23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4471208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 효과가 생긴 몬스터만 있는 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큰 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7AE8F1-4E45-4C45-83F5-0351567BF329}"/>
              </a:ext>
            </a:extLst>
          </p:cNvPr>
          <p:cNvSpPr txBox="1"/>
          <p:nvPr/>
        </p:nvSpPr>
        <p:spPr>
          <a:xfrm>
            <a:off x="748492" y="538900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AAF70BC-2A61-4560-98A2-ED15AE93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09140"/>
              </p:ext>
            </p:extLst>
          </p:nvPr>
        </p:nvGraphicFramePr>
        <p:xfrm>
          <a:off x="748492" y="2565802"/>
          <a:ext cx="3744441" cy="253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60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449381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marL="93489" marR="93489" marT="46744" marB="46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B7A1F16-3302-4280-913B-7A24A898E7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2933" y="4152287"/>
            <a:ext cx="1440044" cy="497569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2DB28F-92FD-4BBC-932C-BC7817778473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4492933" y="2319997"/>
            <a:ext cx="1440044" cy="1512406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:a16="http://schemas.microsoft.com/office/drawing/2014/main" id="{369785A8-0B82-49A1-9F57-68E4E0B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9" t="37692" r="2395" b="57182"/>
          <a:stretch/>
        </p:blipFill>
        <p:spPr>
          <a:xfrm>
            <a:off x="2012281" y="1762570"/>
            <a:ext cx="468973" cy="652366"/>
          </a:xfrm>
          <a:prstGeom prst="rect">
            <a:avLst/>
          </a:prstGeom>
        </p:spPr>
      </p:pic>
      <p:pic>
        <p:nvPicPr>
          <p:cNvPr id="11" name="그림 10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59D64EF6-2FC9-4AFD-971A-EC6128B7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6751" b="67041"/>
          <a:stretch/>
        </p:blipFill>
        <p:spPr>
          <a:xfrm>
            <a:off x="748492" y="1754294"/>
            <a:ext cx="606353" cy="660639"/>
          </a:xfrm>
          <a:prstGeom prst="rect">
            <a:avLst/>
          </a:prstGeom>
        </p:spPr>
      </p:pic>
      <p:pic>
        <p:nvPicPr>
          <p:cNvPr id="12" name="그림 11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D4F7B8A3-9501-478F-93BF-FE4CBC43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9" t="27966" r="4412" b="66841"/>
          <a:stretch/>
        </p:blipFill>
        <p:spPr>
          <a:xfrm>
            <a:off x="1380389" y="1754294"/>
            <a:ext cx="606353" cy="660639"/>
          </a:xfrm>
          <a:prstGeom prst="rect">
            <a:avLst/>
          </a:prstGeom>
        </p:spPr>
      </p:pic>
      <p:pic>
        <p:nvPicPr>
          <p:cNvPr id="13" name="그림 1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57FEAAF-F094-49D6-9D06-5385AE1AF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7" t="32909" r="6774" b="61898"/>
          <a:stretch/>
        </p:blipFill>
        <p:spPr>
          <a:xfrm>
            <a:off x="3150470" y="1754295"/>
            <a:ext cx="606353" cy="660639"/>
          </a:xfrm>
          <a:prstGeom prst="rect">
            <a:avLst/>
          </a:prstGeom>
        </p:spPr>
      </p:pic>
      <p:pic>
        <p:nvPicPr>
          <p:cNvPr id="14" name="그림 1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38454CF-5D75-4950-8272-06B525AA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32866" r="2225" b="61941"/>
          <a:stretch/>
        </p:blipFill>
        <p:spPr>
          <a:xfrm>
            <a:off x="3789441" y="1766032"/>
            <a:ext cx="606353" cy="660639"/>
          </a:xfrm>
          <a:prstGeom prst="rect">
            <a:avLst/>
          </a:prstGeom>
        </p:spPr>
      </p:pic>
      <p:pic>
        <p:nvPicPr>
          <p:cNvPr id="15" name="그림 14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4500789-C2F4-4A0A-B633-A1741034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28105" r="2225" b="66702"/>
          <a:stretch/>
        </p:blipFill>
        <p:spPr>
          <a:xfrm>
            <a:off x="2511499" y="1754296"/>
            <a:ext cx="606353" cy="66063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E63289-F2A9-468D-ABC8-868B39EDEEE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7421A6-B6F6-4A83-BB0E-CCCC7C90E51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F504A1-FC09-4FE5-83E4-599A029A281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AD5737-373C-4FD8-8FB2-F1E9E871DA1E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530EFE-0A2B-4DC0-93E9-5520C307D26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631A6F-38FE-424F-A0EE-A178BB09A97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CBDDD6-EE56-4D89-B895-45DFFD32CA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692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3221</TotalTime>
  <Words>4338</Words>
  <Application>Microsoft Office PowerPoint</Application>
  <PresentationFormat>와이드스크린</PresentationFormat>
  <Paragraphs>867</Paragraphs>
  <Slides>38</Slides>
  <Notes>1</Notes>
  <HiddenSlides>15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1_디자인 사용자 지정</vt:lpstr>
      <vt:lpstr>Chart</vt:lpstr>
      <vt:lpstr>모바일로 가볍게 하는 ‘로그라이트(Lite)’</vt:lpstr>
      <vt:lpstr>간략한 설명</vt:lpstr>
      <vt:lpstr>시장 조사 자료</vt:lpstr>
      <vt:lpstr>모티브 게임 분석</vt:lpstr>
      <vt:lpstr>간략한 정보</vt:lpstr>
      <vt:lpstr>UI 설명</vt:lpstr>
      <vt:lpstr>캐릭터 시스템</vt:lpstr>
      <vt:lpstr>던전의 배치 방식</vt:lpstr>
      <vt:lpstr>방 종류</vt:lpstr>
      <vt:lpstr>구조물 종류</vt:lpstr>
      <vt:lpstr>무기 &amp; 특성 시스템</vt:lpstr>
      <vt:lpstr>모티브 게임과 차별화를 위한 요소</vt:lpstr>
      <vt:lpstr>상인 시스템</vt:lpstr>
      <vt:lpstr>중립 구조물의 다양화</vt:lpstr>
      <vt:lpstr>몬스터 AI</vt:lpstr>
      <vt:lpstr>무기의 시스템 변경</vt:lpstr>
      <vt:lpstr>캐릭터 제한사항 변경</vt:lpstr>
      <vt:lpstr>특성시스템 변경</vt:lpstr>
      <vt:lpstr>방의 종류를 간소화</vt:lpstr>
      <vt:lpstr>인벤토리 추가</vt:lpstr>
      <vt:lpstr>캐릭터 강화 요소 추가</vt:lpstr>
      <vt:lpstr>업적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249</cp:revision>
  <dcterms:created xsi:type="dcterms:W3CDTF">2019-10-07T05:13:37Z</dcterms:created>
  <dcterms:modified xsi:type="dcterms:W3CDTF">2019-11-14T01:13:45Z</dcterms:modified>
</cp:coreProperties>
</file>